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10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8" r:id="rId19"/>
    <p:sldId id="313" r:id="rId20"/>
    <p:sldId id="314" r:id="rId21"/>
  </p:sldIdLst>
  <p:sldSz cx="6858000" cy="9144000" type="screen4x3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55" d="100"/>
          <a:sy n="55" d="100"/>
        </p:scale>
        <p:origin x="22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1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642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872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5734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095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3761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719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730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347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270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535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7128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2900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371600" y="3780692"/>
            <a:ext cx="41857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参考資料：第２課題採点要領</a:t>
            </a:r>
            <a:endParaRPr kumimoji="1"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その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金型設計編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8932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68477" y="4851860"/>
            <a:ext cx="3934585" cy="2950939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68478" y="1201102"/>
            <a:ext cx="3934585" cy="2950939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426367" y="162729"/>
            <a:ext cx="35621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金型設計採点　コアプレートの図面採点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6367" y="631652"/>
            <a:ext cx="20842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配置（ビューの有無）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415278" y="4267894"/>
            <a:ext cx="40879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・製品部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を正面から見た方向の正面図がある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0.4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楕円 6"/>
          <p:cNvSpPr/>
          <p:nvPr/>
        </p:nvSpPr>
        <p:spPr>
          <a:xfrm>
            <a:off x="1600727" y="2016322"/>
            <a:ext cx="1643879" cy="15517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15277" y="8034505"/>
            <a:ext cx="491833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・製品部の深さ方向の加工部や、横穴、裏穴など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表現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された側面図や上面図、または断面図などがある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0.4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楕円 9"/>
          <p:cNvSpPr/>
          <p:nvPr/>
        </p:nvSpPr>
        <p:spPr>
          <a:xfrm>
            <a:off x="1709280" y="6865762"/>
            <a:ext cx="1426772" cy="5452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/>
          <p:cNvSpPr/>
          <p:nvPr/>
        </p:nvSpPr>
        <p:spPr>
          <a:xfrm>
            <a:off x="2964411" y="5581167"/>
            <a:ext cx="587681" cy="14072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楕円 12"/>
          <p:cNvSpPr/>
          <p:nvPr/>
        </p:nvSpPr>
        <p:spPr>
          <a:xfrm>
            <a:off x="1581066" y="5112130"/>
            <a:ext cx="1663540" cy="51228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620517" y="5555419"/>
            <a:ext cx="270803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ビューの個数や位置は任意</a:t>
            </a:r>
            <a:endParaRPr kumimoji="1" lang="en-US" altLang="ja-JP" sz="16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充分</a:t>
            </a:r>
            <a:r>
              <a:rPr kumimoji="1" lang="ja-JP" altLang="en-US" sz="16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</a:t>
            </a:r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表現</a:t>
            </a:r>
            <a:r>
              <a:rPr kumimoji="1" lang="ja-JP" altLang="en-US" sz="16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がされている</a:t>
            </a:r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</a:t>
            </a:r>
            <a:endParaRPr kumimoji="1" lang="en-US" altLang="ja-JP" sz="16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123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43945" y="737902"/>
            <a:ext cx="3934585" cy="2950939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1309770" y="3958226"/>
            <a:ext cx="37016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・製品部の形状を拡大した詳細図がある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0.2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楕円 6"/>
          <p:cNvSpPr/>
          <p:nvPr/>
        </p:nvSpPr>
        <p:spPr>
          <a:xfrm>
            <a:off x="3244607" y="1183982"/>
            <a:ext cx="1995610" cy="19636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693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415278" y="3670013"/>
            <a:ext cx="44534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・コアバックプレートとの締付ボルト穴が形状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表現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されて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いる。（寸法表記は加工済みのため不要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0.2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415277" y="7721334"/>
            <a:ext cx="34579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・リターンピン穴が形状表現されている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寸法表記は加工済みのため不要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0.2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77914" y="207296"/>
            <a:ext cx="5192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製品部以外の形状表現（支給材の加工済み形状も含む）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7654" y="642165"/>
            <a:ext cx="3908709" cy="2931532"/>
          </a:xfrm>
          <a:prstGeom prst="rect">
            <a:avLst/>
          </a:prstGeom>
        </p:spPr>
      </p:pic>
      <p:sp>
        <p:nvSpPr>
          <p:cNvPr id="6" name="右矢印 5"/>
          <p:cNvSpPr/>
          <p:nvPr/>
        </p:nvSpPr>
        <p:spPr>
          <a:xfrm rot="6685412">
            <a:off x="2719079" y="662995"/>
            <a:ext cx="459154" cy="30427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右矢印 6"/>
          <p:cNvSpPr/>
          <p:nvPr/>
        </p:nvSpPr>
        <p:spPr>
          <a:xfrm rot="6685412">
            <a:off x="4420303" y="2425558"/>
            <a:ext cx="459154" cy="30427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右矢印 7"/>
          <p:cNvSpPr/>
          <p:nvPr/>
        </p:nvSpPr>
        <p:spPr>
          <a:xfrm rot="6685412">
            <a:off x="4418216" y="662996"/>
            <a:ext cx="459154" cy="30427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矢印 8"/>
          <p:cNvSpPr/>
          <p:nvPr/>
        </p:nvSpPr>
        <p:spPr>
          <a:xfrm rot="6685412">
            <a:off x="2689217" y="2425557"/>
            <a:ext cx="459154" cy="30427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7654" y="4601538"/>
            <a:ext cx="3908709" cy="2931532"/>
          </a:xfrm>
          <a:prstGeom prst="rect">
            <a:avLst/>
          </a:prstGeom>
        </p:spPr>
      </p:pic>
      <p:sp>
        <p:nvSpPr>
          <p:cNvPr id="11" name="右矢印 10"/>
          <p:cNvSpPr/>
          <p:nvPr/>
        </p:nvSpPr>
        <p:spPr>
          <a:xfrm rot="6685412">
            <a:off x="4418215" y="5013101"/>
            <a:ext cx="459154" cy="30427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右矢印 11"/>
          <p:cNvSpPr/>
          <p:nvPr/>
        </p:nvSpPr>
        <p:spPr>
          <a:xfrm rot="6685412">
            <a:off x="2719079" y="5915166"/>
            <a:ext cx="459154" cy="30427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31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415278" y="3670013"/>
            <a:ext cx="45688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・基準マークである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C5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面取りが形状表現されている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寸法表記は加工済みのため不要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0.2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415277" y="7721334"/>
            <a:ext cx="43156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・開き止めプレート取付穴が形状表現されている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寸法表記は加工済みのため不要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0.2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25440" y="599122"/>
            <a:ext cx="3895277" cy="2921458"/>
          </a:xfrm>
          <a:prstGeom prst="rect">
            <a:avLst/>
          </a:prstGeom>
        </p:spPr>
      </p:pic>
      <p:sp>
        <p:nvSpPr>
          <p:cNvPr id="5" name="右矢印 4"/>
          <p:cNvSpPr/>
          <p:nvPr/>
        </p:nvSpPr>
        <p:spPr>
          <a:xfrm rot="6685412">
            <a:off x="3568982" y="1126900"/>
            <a:ext cx="459154" cy="30427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25438" y="4650442"/>
            <a:ext cx="3895277" cy="2921459"/>
          </a:xfrm>
          <a:prstGeom prst="rect">
            <a:avLst/>
          </a:prstGeom>
        </p:spPr>
      </p:pic>
      <p:sp>
        <p:nvSpPr>
          <p:cNvPr id="7" name="楕円 6"/>
          <p:cNvSpPr/>
          <p:nvPr/>
        </p:nvSpPr>
        <p:spPr>
          <a:xfrm>
            <a:off x="2751137" y="6260123"/>
            <a:ext cx="1434002" cy="5603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楕円 7"/>
          <p:cNvSpPr/>
          <p:nvPr/>
        </p:nvSpPr>
        <p:spPr>
          <a:xfrm>
            <a:off x="2751137" y="4994031"/>
            <a:ext cx="1434002" cy="46544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471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55953" y="3823179"/>
            <a:ext cx="4211799" cy="2972094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1251578" y="7134183"/>
            <a:ext cx="482055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・製品部以外の加工すべき要素が形状表現されている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ガイドピン穴、エジェクタピン穴は寸法及び公差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表現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されていること。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0.2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55954" y="362470"/>
            <a:ext cx="4211799" cy="3158849"/>
          </a:xfrm>
          <a:prstGeom prst="rect">
            <a:avLst/>
          </a:prstGeom>
        </p:spPr>
      </p:pic>
      <p:sp>
        <p:nvSpPr>
          <p:cNvPr id="4" name="楕円 3"/>
          <p:cNvSpPr/>
          <p:nvPr/>
        </p:nvSpPr>
        <p:spPr>
          <a:xfrm>
            <a:off x="1741275" y="2799390"/>
            <a:ext cx="1434002" cy="46544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楕円 4"/>
          <p:cNvSpPr/>
          <p:nvPr/>
        </p:nvSpPr>
        <p:spPr>
          <a:xfrm>
            <a:off x="3750417" y="664330"/>
            <a:ext cx="909504" cy="4206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548554" y="1477106"/>
            <a:ext cx="339969" cy="90030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/>
          <p:cNvSpPr/>
          <p:nvPr/>
        </p:nvSpPr>
        <p:spPr>
          <a:xfrm>
            <a:off x="3360597" y="2770196"/>
            <a:ext cx="924187" cy="31304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楕円 7"/>
          <p:cNvSpPr/>
          <p:nvPr/>
        </p:nvSpPr>
        <p:spPr>
          <a:xfrm>
            <a:off x="4489937" y="692846"/>
            <a:ext cx="339969" cy="90030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楕円 8"/>
          <p:cNvSpPr/>
          <p:nvPr/>
        </p:nvSpPr>
        <p:spPr>
          <a:xfrm>
            <a:off x="2176924" y="4861296"/>
            <a:ext cx="2371630" cy="4479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/>
          <p:cNvSpPr/>
          <p:nvPr/>
        </p:nvSpPr>
        <p:spPr>
          <a:xfrm>
            <a:off x="1989462" y="5701757"/>
            <a:ext cx="2371630" cy="86955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/>
          <p:cNvSpPr/>
          <p:nvPr/>
        </p:nvSpPr>
        <p:spPr>
          <a:xfrm>
            <a:off x="2276636" y="1126081"/>
            <a:ext cx="273133" cy="14493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楕円 12"/>
          <p:cNvSpPr/>
          <p:nvPr/>
        </p:nvSpPr>
        <p:spPr>
          <a:xfrm>
            <a:off x="2669251" y="1084976"/>
            <a:ext cx="1615533" cy="32663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961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426367" y="280412"/>
            <a:ext cx="25523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基準面からの製品配置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位置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57329" y="5413007"/>
            <a:ext cx="505939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・全ての製品部品の金型への配置位置が、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X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Y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方向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とも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に明確に寸法指示されている。公差は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±0.02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とする。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2.0</a:t>
            </a:r>
          </a:p>
          <a:p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・黄色で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マーク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してある寸法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注：一つでも欠けていれば加点は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5292" y="1547446"/>
            <a:ext cx="4970585" cy="3727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99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82615" y="1198773"/>
            <a:ext cx="3956539" cy="2967405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426367" y="631652"/>
            <a:ext cx="48365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表面性状の指示記号など（その他補助的な寸法など）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415277" y="4212945"/>
            <a:ext cx="43925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・製品部に何らかの方法で表面性状の加工指示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や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表面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粗さの指示がある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楕円 4"/>
          <p:cNvSpPr/>
          <p:nvPr/>
        </p:nvSpPr>
        <p:spPr>
          <a:xfrm>
            <a:off x="2229459" y="2546364"/>
            <a:ext cx="2659064" cy="7067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409412" y="8058114"/>
            <a:ext cx="43765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・製品部以外の加工すべき面に何らかの方法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表面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性状の加工指示や表面粗さの指示がある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0.2</a:t>
            </a: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82615" y="5012191"/>
            <a:ext cx="3956539" cy="2967404"/>
          </a:xfrm>
          <a:prstGeom prst="rect">
            <a:avLst/>
          </a:prstGeom>
        </p:spPr>
      </p:pic>
      <p:sp>
        <p:nvSpPr>
          <p:cNvPr id="8" name="楕円 7"/>
          <p:cNvSpPr/>
          <p:nvPr/>
        </p:nvSpPr>
        <p:spPr>
          <a:xfrm>
            <a:off x="3214003" y="5637149"/>
            <a:ext cx="830458" cy="9341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917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415277" y="3773332"/>
            <a:ext cx="390363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・加工が必要な面で機能上平行や直角度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必要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な箇所に、幾何公差記号などを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用いて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公差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指示がある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409412" y="8058114"/>
            <a:ext cx="4567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PL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面の逃し領域部の形状表現、寸法指示がある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0.2</a:t>
            </a: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9412" y="565768"/>
            <a:ext cx="4140741" cy="3105556"/>
          </a:xfrm>
          <a:prstGeom prst="rect">
            <a:avLst/>
          </a:prstGeom>
        </p:spPr>
      </p:pic>
      <p:sp>
        <p:nvSpPr>
          <p:cNvPr id="5" name="楕円 4"/>
          <p:cNvSpPr/>
          <p:nvPr/>
        </p:nvSpPr>
        <p:spPr>
          <a:xfrm>
            <a:off x="2951864" y="1881553"/>
            <a:ext cx="1039844" cy="47548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9412" y="4850550"/>
            <a:ext cx="4140741" cy="3105556"/>
          </a:xfrm>
          <a:prstGeom prst="rect">
            <a:avLst/>
          </a:prstGeom>
        </p:spPr>
      </p:pic>
      <p:sp>
        <p:nvSpPr>
          <p:cNvPr id="7" name="楕円 6"/>
          <p:cNvSpPr/>
          <p:nvPr/>
        </p:nvSpPr>
        <p:spPr>
          <a:xfrm>
            <a:off x="2828772" y="5483496"/>
            <a:ext cx="1162936" cy="22361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708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26367" y="162729"/>
            <a:ext cx="19623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金型設計採点　共通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26367" y="631652"/>
            <a:ext cx="18085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製品部の加工寸法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46000" y="6833055"/>
            <a:ext cx="5161991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・製品寸法　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j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製品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出題図面に表記されている寸法の中で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対応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する部分に金型寸法と公差が指示されている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1/1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箇所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・黄色のマークとボールペンでアルファベットが書いてる箇所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公差については各寸法個別に入れる、もしくは注釈で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まとめて記入しても良い。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1064" y="1100575"/>
            <a:ext cx="3745523" cy="2809142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8197" y="3114093"/>
            <a:ext cx="3036779" cy="2277584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1674" y="4040086"/>
            <a:ext cx="3266402" cy="2449801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1988654" y="1203355"/>
            <a:ext cx="238719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キャビティに入っている寸法</a:t>
            </a:r>
            <a:endParaRPr kumimoji="1" lang="en-US" altLang="ja-JP" sz="16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79965" y="4273235"/>
            <a:ext cx="1952779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コアに入っている寸法</a:t>
            </a:r>
            <a:endParaRPr kumimoji="1" lang="en-US" altLang="ja-JP" sz="16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684217" y="3324942"/>
            <a:ext cx="2784737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キャビティ、コアの加工深さ方向</a:t>
            </a:r>
            <a:endParaRPr kumimoji="1" lang="en-US" altLang="ja-JP" sz="16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に入っている寸法</a:t>
            </a:r>
            <a:endParaRPr kumimoji="1" lang="en-US" altLang="ja-JP" sz="16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79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15277" y="8187077"/>
            <a:ext cx="37529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・ガスベントの形状表現、寸法指示がある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35370" y="5106610"/>
            <a:ext cx="3919719" cy="2939789"/>
          </a:xfrm>
          <a:prstGeom prst="rect">
            <a:avLst/>
          </a:prstGeom>
        </p:spPr>
      </p:pic>
      <p:sp>
        <p:nvSpPr>
          <p:cNvPr id="5" name="楕円 4"/>
          <p:cNvSpPr/>
          <p:nvPr/>
        </p:nvSpPr>
        <p:spPr>
          <a:xfrm>
            <a:off x="2260987" y="6417233"/>
            <a:ext cx="1994490" cy="66937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2597984" y="7447365"/>
            <a:ext cx="2272954" cy="66937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63125" y="368075"/>
            <a:ext cx="3147646" cy="2360735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1415277" y="4365346"/>
            <a:ext cx="39276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・ランナゲートの形状表現、寸法指示がある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0.2</a:t>
            </a: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120" y="1140416"/>
            <a:ext cx="3083458" cy="2312593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50784" y="2246209"/>
            <a:ext cx="2740483" cy="2055362"/>
          </a:xfrm>
          <a:prstGeom prst="rect">
            <a:avLst/>
          </a:prstGeom>
        </p:spPr>
      </p:pic>
      <p:sp>
        <p:nvSpPr>
          <p:cNvPr id="11" name="楕円 10"/>
          <p:cNvSpPr/>
          <p:nvPr/>
        </p:nvSpPr>
        <p:spPr>
          <a:xfrm>
            <a:off x="1167312" y="1512278"/>
            <a:ext cx="1030765" cy="3185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260351" y="1472355"/>
            <a:ext cx="595035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位置</a:t>
            </a:r>
            <a:endParaRPr kumimoji="1" lang="en-US" altLang="ja-JP" sz="16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650378" y="3345913"/>
            <a:ext cx="1005403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断面形状</a:t>
            </a:r>
            <a:endParaRPr kumimoji="1" lang="en-US" altLang="ja-JP" sz="16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楕円 13"/>
          <p:cNvSpPr/>
          <p:nvPr/>
        </p:nvSpPr>
        <p:spPr>
          <a:xfrm>
            <a:off x="3563125" y="3401073"/>
            <a:ext cx="1042202" cy="9655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楕円 14"/>
          <p:cNvSpPr/>
          <p:nvPr/>
        </p:nvSpPr>
        <p:spPr>
          <a:xfrm>
            <a:off x="4940960" y="1159975"/>
            <a:ext cx="742627" cy="10352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078467" y="1483524"/>
            <a:ext cx="800219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幅寸法</a:t>
            </a:r>
            <a:endParaRPr kumimoji="1" lang="en-US" altLang="ja-JP" sz="16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095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26367" y="162729"/>
            <a:ext cx="39966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金型設計採点　キャビティプレートの図面採点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26367" y="631652"/>
            <a:ext cx="20842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配置（ビューの有無）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15279" y="1086058"/>
            <a:ext cx="4087979" cy="3065984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1415278" y="4267894"/>
            <a:ext cx="40879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・製品部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を正面から見た方向の正面図がある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0.4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楕円 5"/>
          <p:cNvSpPr/>
          <p:nvPr/>
        </p:nvSpPr>
        <p:spPr>
          <a:xfrm>
            <a:off x="1600727" y="2016322"/>
            <a:ext cx="1643879" cy="15517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15277" y="4852669"/>
            <a:ext cx="4087979" cy="3065984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1415277" y="8034505"/>
            <a:ext cx="491833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・製品部の深さ方向の加工部や、横穴、裏穴など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表現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された側面図や上面図、または断面図などがある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0.4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楕円 8"/>
          <p:cNvSpPr/>
          <p:nvPr/>
        </p:nvSpPr>
        <p:spPr>
          <a:xfrm>
            <a:off x="2832162" y="5667711"/>
            <a:ext cx="824887" cy="15517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楕円 9"/>
          <p:cNvSpPr/>
          <p:nvPr/>
        </p:nvSpPr>
        <p:spPr>
          <a:xfrm>
            <a:off x="1635777" y="5082306"/>
            <a:ext cx="1608829" cy="7758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718330" y="5508498"/>
            <a:ext cx="270803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ビューの個数や位置は任意</a:t>
            </a:r>
            <a:endParaRPr kumimoji="1" lang="en-US" altLang="ja-JP" sz="16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充分</a:t>
            </a:r>
            <a:r>
              <a:rPr kumimoji="1" lang="ja-JP" altLang="en-US" sz="16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</a:t>
            </a:r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表現</a:t>
            </a:r>
            <a:r>
              <a:rPr kumimoji="1" lang="ja-JP" altLang="en-US" sz="16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がされている</a:t>
            </a:r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</a:t>
            </a:r>
            <a:endParaRPr kumimoji="1" lang="en-US" altLang="ja-JP" sz="16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158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335843" y="3949178"/>
            <a:ext cx="458010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・ピン挿入を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必要とする場合は、ツバ部を収める座</a:t>
            </a:r>
            <a:r>
              <a:rPr kumimoji="1" lang="ja-JP" altLang="en-US" sz="1600" b="1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ぐり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部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の形状表現と寸法指示をしてある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ピン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挿入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不要な形状の場合は全員加点する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15277" y="524734"/>
            <a:ext cx="4331464" cy="3248598"/>
          </a:xfrm>
          <a:prstGeom prst="rect">
            <a:avLst/>
          </a:prstGeom>
        </p:spPr>
      </p:pic>
      <p:sp>
        <p:nvSpPr>
          <p:cNvPr id="4" name="楕円 3"/>
          <p:cNvSpPr/>
          <p:nvPr/>
        </p:nvSpPr>
        <p:spPr>
          <a:xfrm>
            <a:off x="2652926" y="1544543"/>
            <a:ext cx="2218012" cy="18141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08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68031" y="656811"/>
            <a:ext cx="4087979" cy="3065984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1468031" y="3799965"/>
            <a:ext cx="37016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・製品部の形状を拡大した詳細図がある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0.2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楕円 6"/>
          <p:cNvSpPr/>
          <p:nvPr/>
        </p:nvSpPr>
        <p:spPr>
          <a:xfrm>
            <a:off x="3402868" y="1025721"/>
            <a:ext cx="1995610" cy="19636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303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15277" y="4664381"/>
            <a:ext cx="4106292" cy="2721158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15277" y="727150"/>
            <a:ext cx="4087979" cy="2946212"/>
          </a:xfrm>
          <a:prstGeom prst="rect">
            <a:avLst/>
          </a:prstGeom>
        </p:spPr>
      </p:pic>
      <p:sp>
        <p:nvSpPr>
          <p:cNvPr id="5" name="右矢印 4"/>
          <p:cNvSpPr/>
          <p:nvPr/>
        </p:nvSpPr>
        <p:spPr>
          <a:xfrm rot="6685412">
            <a:off x="1899139" y="703385"/>
            <a:ext cx="668215" cy="40444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右矢印 5"/>
          <p:cNvSpPr/>
          <p:nvPr/>
        </p:nvSpPr>
        <p:spPr>
          <a:xfrm rot="6685412">
            <a:off x="1899138" y="2696308"/>
            <a:ext cx="668215" cy="40444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右矢印 6"/>
          <p:cNvSpPr/>
          <p:nvPr/>
        </p:nvSpPr>
        <p:spPr>
          <a:xfrm rot="6685412">
            <a:off x="3864758" y="2696308"/>
            <a:ext cx="668215" cy="40444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右矢印 7"/>
          <p:cNvSpPr/>
          <p:nvPr/>
        </p:nvSpPr>
        <p:spPr>
          <a:xfrm rot="6685412">
            <a:off x="3864758" y="703385"/>
            <a:ext cx="668215" cy="40444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15277" y="3833383"/>
            <a:ext cx="54104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・トップクランピングプレート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との締付ボルト穴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形状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表現されて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いる（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寸法表記は加工済みのため不要）。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0.2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415276" y="7573045"/>
            <a:ext cx="38202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・スプルーブッシュ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穴が形状表現されている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寸法表記は加工済みのため不要）　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0.2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右矢印 10"/>
          <p:cNvSpPr/>
          <p:nvPr/>
        </p:nvSpPr>
        <p:spPr>
          <a:xfrm rot="6685412">
            <a:off x="2519711" y="5372842"/>
            <a:ext cx="668215" cy="40444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77914" y="207296"/>
            <a:ext cx="5192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製品部以外の形状表現（支給材の加工済み形状も含む）</a:t>
            </a:r>
          </a:p>
        </p:txBody>
      </p:sp>
    </p:spTree>
    <p:extLst>
      <p:ext uri="{BB962C8B-B14F-4D97-AF65-F5344CB8AC3E}">
        <p14:creationId xmlns:p14="http://schemas.microsoft.com/office/powerpoint/2010/main" val="34667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44939" y="549581"/>
            <a:ext cx="4106292" cy="2721158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1344939" y="3446585"/>
            <a:ext cx="45688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・基準マークである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C5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面取りが形状表現されている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寸法表記は加工済みのため不要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0.2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44939" y="4453428"/>
            <a:ext cx="4106292" cy="2721158"/>
          </a:xfrm>
          <a:prstGeom prst="rect">
            <a:avLst/>
          </a:prstGeom>
        </p:spPr>
      </p:pic>
      <p:sp>
        <p:nvSpPr>
          <p:cNvPr id="5" name="右矢印 4"/>
          <p:cNvSpPr/>
          <p:nvPr/>
        </p:nvSpPr>
        <p:spPr>
          <a:xfrm rot="3354998">
            <a:off x="1793631" y="737399"/>
            <a:ext cx="668215" cy="40444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344938" y="7354952"/>
            <a:ext cx="43156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・開き止め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プレート取付穴が形状表現されている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寸法表記は加工済みのため不要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0.2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右矢印 6"/>
          <p:cNvSpPr/>
          <p:nvPr/>
        </p:nvSpPr>
        <p:spPr>
          <a:xfrm rot="13170153">
            <a:off x="2677545" y="4742057"/>
            <a:ext cx="668215" cy="40444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右矢印 7"/>
          <p:cNvSpPr/>
          <p:nvPr/>
        </p:nvSpPr>
        <p:spPr>
          <a:xfrm rot="20552224">
            <a:off x="4090551" y="4817456"/>
            <a:ext cx="668215" cy="40444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505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94695" y="720969"/>
            <a:ext cx="4009290" cy="3991707"/>
          </a:xfrm>
          <a:prstGeom prst="rect">
            <a:avLst/>
          </a:prstGeom>
        </p:spPr>
      </p:pic>
      <p:sp>
        <p:nvSpPr>
          <p:cNvPr id="3" name="右矢印 2"/>
          <p:cNvSpPr/>
          <p:nvPr/>
        </p:nvSpPr>
        <p:spPr>
          <a:xfrm rot="13855768">
            <a:off x="4062048" y="3645627"/>
            <a:ext cx="668215" cy="40444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右矢印 3"/>
          <p:cNvSpPr/>
          <p:nvPr/>
        </p:nvSpPr>
        <p:spPr>
          <a:xfrm rot="17541494">
            <a:off x="2174633" y="1564779"/>
            <a:ext cx="668215" cy="40444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楕円 4"/>
          <p:cNvSpPr/>
          <p:nvPr/>
        </p:nvSpPr>
        <p:spPr>
          <a:xfrm>
            <a:off x="1961735" y="746181"/>
            <a:ext cx="861120" cy="30484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2638219" y="4351397"/>
            <a:ext cx="1054549" cy="36127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/>
          <p:cNvSpPr/>
          <p:nvPr/>
        </p:nvSpPr>
        <p:spPr>
          <a:xfrm rot="5400000">
            <a:off x="1459242" y="1228663"/>
            <a:ext cx="861120" cy="30484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楕円 7"/>
          <p:cNvSpPr/>
          <p:nvPr/>
        </p:nvSpPr>
        <p:spPr>
          <a:xfrm rot="5400000">
            <a:off x="4623059" y="2158242"/>
            <a:ext cx="861120" cy="30484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楕円 8"/>
          <p:cNvSpPr/>
          <p:nvPr/>
        </p:nvSpPr>
        <p:spPr>
          <a:xfrm>
            <a:off x="2589181" y="3951513"/>
            <a:ext cx="861120" cy="30484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292498" y="4892951"/>
            <a:ext cx="486543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・製品部以外の加工すべき要素が形状表現されている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ガイドピン穴は寸法及び公差も表現されていること。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0.2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216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426367" y="631652"/>
            <a:ext cx="25523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基準面からの製品配置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位置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12280" y="1195753"/>
            <a:ext cx="4009290" cy="3991707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1257329" y="5413007"/>
            <a:ext cx="505939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・全ての製品部品の金型への配置位置が、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X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Y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方向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とも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に明確に寸法指示されている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。公差は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±0.02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とする。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2.0</a:t>
            </a:r>
          </a:p>
          <a:p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・黄色で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マーク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してある寸法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注：一つでも欠けていれば加点は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192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9412" y="1091503"/>
            <a:ext cx="4161922" cy="3121442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426367" y="631652"/>
            <a:ext cx="48365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表面性状の指示記号など（その他補助的な寸法など）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415277" y="4212945"/>
            <a:ext cx="43925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・製品部に何らかの方法で表面性状の加工指示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や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表面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粗さの指示がある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楕円 5"/>
          <p:cNvSpPr/>
          <p:nvPr/>
        </p:nvSpPr>
        <p:spPr>
          <a:xfrm>
            <a:off x="2160841" y="2352464"/>
            <a:ext cx="2659064" cy="7067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09412" y="8111749"/>
            <a:ext cx="43765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・製品部以外の加工すべき面に何らかの方法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表面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性状の加工指示や表面粗さの指示がある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0.2</a:t>
            </a: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9412" y="4990307"/>
            <a:ext cx="4161922" cy="3121442"/>
          </a:xfrm>
          <a:prstGeom prst="rect">
            <a:avLst/>
          </a:prstGeom>
        </p:spPr>
      </p:pic>
      <p:sp>
        <p:nvSpPr>
          <p:cNvPr id="9" name="楕円 8"/>
          <p:cNvSpPr/>
          <p:nvPr/>
        </p:nvSpPr>
        <p:spPr>
          <a:xfrm>
            <a:off x="2830847" y="6348046"/>
            <a:ext cx="1354292" cy="54240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734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3181" y="565768"/>
            <a:ext cx="3909498" cy="2932123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1415277" y="3773332"/>
            <a:ext cx="390363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・加工が必要な面で機能上平行や直角度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必要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な箇所に、幾何公差記号などを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用いて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公差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指示がある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➡加点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楕円 3"/>
          <p:cNvSpPr/>
          <p:nvPr/>
        </p:nvSpPr>
        <p:spPr>
          <a:xfrm>
            <a:off x="2950784" y="1760626"/>
            <a:ext cx="1354292" cy="54240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83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1198</TotalTime>
  <Words>592</Words>
  <Application>Microsoft Office PowerPoint</Application>
  <PresentationFormat>画面に合わせる (4:3)</PresentationFormat>
  <Paragraphs>123</Paragraphs>
  <Slides>20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7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(株)デンソー技研センター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Keiichi Furuido (古井戸 桂一)</dc:creator>
  <cp:lastModifiedBy>Keiichi Furuido (古井戸 桂一)</cp:lastModifiedBy>
  <cp:revision>83</cp:revision>
  <cp:lastPrinted>2020-04-07T06:36:04Z</cp:lastPrinted>
  <dcterms:created xsi:type="dcterms:W3CDTF">2020-04-03T05:01:20Z</dcterms:created>
  <dcterms:modified xsi:type="dcterms:W3CDTF">2020-06-08T07:00:02Z</dcterms:modified>
</cp:coreProperties>
</file>